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57" r:id="rId5"/>
    <p:sldId id="258" r:id="rId6"/>
    <p:sldId id="260" r:id="rId7"/>
    <p:sldId id="261" r:id="rId8"/>
    <p:sldId id="265" r:id="rId9"/>
    <p:sldId id="266" r:id="rId10"/>
    <p:sldId id="268" r:id="rId11"/>
    <p:sldId id="267" r:id="rId12"/>
    <p:sldId id="263" r:id="rId13"/>
    <p:sldId id="264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25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7172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3369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7170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01322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5312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5875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2789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3475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218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3343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504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2C108-A25F-4445-8C8A-969BA9EB19BD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C7CD9-5233-4DA5-ADA2-CCF47D87D9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0185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epa@seznam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6365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výchozího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Inspirativní – navozuje atmosféru k psaní – situace,  styl, počasí, postavy… - můžete, ale nemusíte se inspirovat</a:t>
            </a:r>
          </a:p>
          <a:p>
            <a:endParaRPr lang="cs-CZ" dirty="0"/>
          </a:p>
          <a:p>
            <a:r>
              <a:rPr lang="cs-CZ" dirty="0" smtClean="0"/>
              <a:t>Informativní – výchozí text MUSÍTE použít a využít!!!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913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Začlenění výchozího textu (u vyprávění, líčení)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/>
              <a:t>NOVĚ – musí se opsat, pokud na text navazujete</a:t>
            </a:r>
            <a:r>
              <a:rPr lang="cs-CZ" b="1" u="sng" dirty="0" smtClean="0"/>
              <a:t>!!!</a:t>
            </a:r>
          </a:p>
          <a:p>
            <a:r>
              <a:rPr lang="cs-CZ" b="1" u="sng" dirty="0" smtClean="0"/>
              <a:t>Opsaný text se ale NEZAPOČÍTÁVÁ do rozsahu práce</a:t>
            </a:r>
          </a:p>
          <a:p>
            <a:endParaRPr lang="cs-CZ" dirty="0"/>
          </a:p>
          <a:p>
            <a:r>
              <a:rPr lang="cs-CZ" dirty="0" smtClean="0"/>
              <a:t>Text prokazatelně převzatý z dostupného zdroje se nezapočítává do celkového rozsahu práce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1919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Nejdřív se sleduje rozsah</a:t>
            </a:r>
          </a:p>
          <a:p>
            <a:r>
              <a:rPr lang="cs-CZ" dirty="0" smtClean="0"/>
              <a:t>Pak se sleduje, zda je dodrženo téma 1A ----pokud ne ----</a:t>
            </a:r>
            <a:r>
              <a:rPr lang="cs-CZ" dirty="0"/>
              <a:t>0</a:t>
            </a:r>
            <a:r>
              <a:rPr lang="cs-CZ" dirty="0" smtClean="0"/>
              <a:t> bodů</a:t>
            </a:r>
          </a:p>
          <a:p>
            <a:r>
              <a:rPr lang="cs-CZ" dirty="0" smtClean="0"/>
              <a:t>Pak se sleduje, zda je dodržen útvar 1B ----pokud ne ----0 bodů</a:t>
            </a:r>
          </a:p>
          <a:p>
            <a:endParaRPr lang="cs-CZ" dirty="0"/>
          </a:p>
          <a:p>
            <a:r>
              <a:rPr lang="cs-CZ" dirty="0" smtClean="0"/>
              <a:t>0 bodů můžete získat i za naprostou nečitelnost</a:t>
            </a:r>
          </a:p>
          <a:p>
            <a:r>
              <a:rPr lang="cs-CZ" dirty="0" smtClean="0"/>
              <a:t>Pokud nepřečte hodnotitel, dává číst kolegovi, aby byla zajištěna maximální objektivita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1582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s-CZ" dirty="0" smtClean="0"/>
              <a:t>Kritéria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1A téma a obsah</a:t>
            </a:r>
          </a:p>
          <a:p>
            <a:r>
              <a:rPr lang="cs-CZ" dirty="0" smtClean="0"/>
              <a:t>1B komunikační situace, slohový útvar 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Př. Článek do regionálního časopisu – uvědomit si, kdo je potencionálním čtenářem</a:t>
            </a:r>
          </a:p>
        </p:txBody>
      </p:sp>
    </p:spTree>
    <p:extLst>
      <p:ext uri="{BB962C8B-B14F-4D97-AF65-F5344CB8AC3E}">
        <p14:creationId xmlns="" xmlns:p14="http://schemas.microsoft.com/office/powerpoint/2010/main" val="20142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2A pravopis, tvarosloví, slovotvorba</a:t>
            </a:r>
          </a:p>
          <a:p>
            <a:r>
              <a:rPr lang="cs-CZ" dirty="0" smtClean="0"/>
              <a:t>2B lexikum	</a:t>
            </a:r>
          </a:p>
          <a:p>
            <a:pPr lvl="2"/>
            <a:r>
              <a:rPr lang="cs-CZ" dirty="0" smtClean="0"/>
              <a:t>Adekvátnost jazykových prostředků vzhledem ke komunikační situaci/ slohovému útvaru</a:t>
            </a:r>
          </a:p>
          <a:p>
            <a:pPr lvl="2"/>
            <a:r>
              <a:rPr lang="cs-CZ" dirty="0" smtClean="0"/>
              <a:t>Použití pojmenování v odpovídajícím rozsahu</a:t>
            </a:r>
          </a:p>
          <a:p>
            <a:pPr lvl="2"/>
            <a:r>
              <a:rPr lang="cs-CZ" dirty="0" smtClean="0"/>
              <a:t>Šíře a pestrost slovní zásoby (synonyma, neopakujeme slova…)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5484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3A větná syntax, textová koheze</a:t>
            </a:r>
          </a:p>
          <a:p>
            <a:pPr lvl="2"/>
            <a:r>
              <a:rPr lang="cs-CZ" dirty="0" smtClean="0"/>
              <a:t>Výstavba větných textů</a:t>
            </a:r>
          </a:p>
          <a:p>
            <a:pPr lvl="2"/>
            <a:r>
              <a:rPr lang="cs-CZ" dirty="0" smtClean="0"/>
              <a:t>Odkazování v textu </a:t>
            </a:r>
          </a:p>
          <a:p>
            <a:pPr lvl="2"/>
            <a:r>
              <a:rPr lang="cs-CZ" dirty="0" smtClean="0"/>
              <a:t>Prostředky textové návaznosti (spojky, částice, zájmena)</a:t>
            </a:r>
          </a:p>
          <a:p>
            <a:pPr lvl="2"/>
            <a:endParaRPr lang="cs-CZ" dirty="0"/>
          </a:p>
          <a:p>
            <a:pPr marL="914400" lvl="2" indent="0">
              <a:buNone/>
            </a:pPr>
            <a:endParaRPr lang="cs-CZ" sz="2800" dirty="0" smtClean="0"/>
          </a:p>
          <a:p>
            <a:pPr marL="914400" lvl="2" indent="0">
              <a:buNone/>
            </a:pPr>
            <a:endParaRPr lang="cs-CZ" dirty="0" smtClean="0"/>
          </a:p>
          <a:p>
            <a:pPr lvl="2"/>
            <a:endParaRPr lang="cs-CZ" dirty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0896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3B nadvětná syntax, koherence textu</a:t>
            </a:r>
          </a:p>
          <a:p>
            <a:pPr lvl="2"/>
            <a:r>
              <a:rPr lang="cs-CZ" dirty="0" smtClean="0"/>
              <a:t>Kompozice textu </a:t>
            </a:r>
          </a:p>
          <a:p>
            <a:pPr lvl="2"/>
            <a:r>
              <a:rPr lang="cs-CZ" dirty="0" smtClean="0"/>
              <a:t>Členění textu</a:t>
            </a:r>
          </a:p>
          <a:p>
            <a:pPr lvl="2"/>
            <a:r>
              <a:rPr lang="cs-CZ" dirty="0" smtClean="0"/>
              <a:t>Soudržnost textu</a:t>
            </a:r>
          </a:p>
          <a:p>
            <a:pPr lvl="2"/>
            <a:r>
              <a:rPr lang="cs-CZ" dirty="0" smtClean="0"/>
              <a:t>Způsob vedení argumentace, věcná správnost</a:t>
            </a:r>
          </a:p>
          <a:p>
            <a:pPr lvl="2"/>
            <a:r>
              <a:rPr lang="cs-CZ" dirty="0" smtClean="0"/>
              <a:t>čitelnost</a:t>
            </a:r>
          </a:p>
        </p:txBody>
      </p:sp>
    </p:spTree>
    <p:extLst>
      <p:ext uri="{BB962C8B-B14F-4D97-AF65-F5344CB8AC3E}">
        <p14:creationId xmlns="" xmlns:p14="http://schemas.microsoft.com/office/powerpoint/2010/main" val="24883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2A, hrubé chyby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Vyjmenovaná slova</a:t>
            </a:r>
          </a:p>
          <a:p>
            <a:r>
              <a:rPr lang="cs-CZ" dirty="0" smtClean="0"/>
              <a:t>Pravidla psaní i/y po tvrdých a měkkých souhláskách, v koncovkách slov</a:t>
            </a:r>
          </a:p>
          <a:p>
            <a:r>
              <a:rPr lang="cs-CZ" dirty="0" smtClean="0"/>
              <a:t>Ve shodě přísudku s podmětem</a:t>
            </a:r>
          </a:p>
          <a:p>
            <a:r>
              <a:rPr lang="cs-CZ" dirty="0" smtClean="0"/>
              <a:t>V psaní velkých písmen</a:t>
            </a:r>
          </a:p>
          <a:p>
            <a:r>
              <a:rPr lang="cs-CZ" dirty="0" smtClean="0"/>
              <a:t>V rozlišování hranice slov (předložky, předpony)</a:t>
            </a:r>
          </a:p>
          <a:p>
            <a:r>
              <a:rPr lang="cs-CZ" dirty="0" smtClean="0"/>
              <a:t>V chybném psaní předpon (s-/z-, zdvojené souhlásky)</a:t>
            </a:r>
          </a:p>
          <a:p>
            <a:r>
              <a:rPr lang="cs-CZ" dirty="0" smtClean="0"/>
              <a:t>V asimilaci znělosti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790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souhláskových skupinách </a:t>
            </a:r>
          </a:p>
          <a:p>
            <a:r>
              <a:rPr lang="cs-CZ" dirty="0" smtClean="0"/>
              <a:t>V interpunkci, pokud má chyba vliv na porozumění textu </a:t>
            </a:r>
          </a:p>
          <a:p>
            <a:r>
              <a:rPr lang="cs-CZ" dirty="0" smtClean="0"/>
              <a:t>V zápisu přímé řeči, pokud má chyba vliv na porozumění textu</a:t>
            </a:r>
          </a:p>
          <a:p>
            <a:r>
              <a:rPr lang="cs-CZ" dirty="0" smtClean="0"/>
              <a:t>Chyby ve slovotvorbě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214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Malé chyby;   2 malé chyby = 1 hrubá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interpunkci, pokud chyba nemá vliv na porozumění textu</a:t>
            </a:r>
          </a:p>
          <a:p>
            <a:r>
              <a:rPr lang="cs-CZ" dirty="0" smtClean="0"/>
              <a:t>V zápisu přímé řeči, pokud chyba nemá vliv na porozumění textu</a:t>
            </a:r>
          </a:p>
          <a:p>
            <a:r>
              <a:rPr lang="cs-CZ" dirty="0" smtClean="0"/>
              <a:t>V kvantitě hlásek (délka)</a:t>
            </a:r>
          </a:p>
          <a:p>
            <a:r>
              <a:rPr lang="cs-CZ" dirty="0" smtClean="0"/>
              <a:t>V nesprávném dělení slov na konci řádku</a:t>
            </a:r>
          </a:p>
          <a:p>
            <a:r>
              <a:rPr lang="cs-CZ" dirty="0" smtClean="0"/>
              <a:t>Jednopísmenná předložka na konci řádku</a:t>
            </a:r>
          </a:p>
          <a:p>
            <a:r>
              <a:rPr lang="cs-CZ" dirty="0" smtClean="0"/>
              <a:t>Ve vynechání hlásek ve slově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97139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Pravidla českého pravopisu – můžete mít svá, ale musíte je přinést nejpozději den předem ke kontrole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9825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při hodnocení 1A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Je s ním legrace, i když je jen 2D</a:t>
            </a:r>
          </a:p>
          <a:p>
            <a:pPr marL="0" indent="0">
              <a:buNone/>
            </a:pPr>
            <a:r>
              <a:rPr lang="cs-CZ" dirty="0" smtClean="0"/>
              <a:t>VÝCHOZÍ TEXT</a:t>
            </a:r>
          </a:p>
          <a:p>
            <a:pPr marL="0" indent="0">
              <a:buNone/>
            </a:pPr>
            <a:r>
              <a:rPr lang="cs-CZ" dirty="0" err="1" smtClean="0"/>
              <a:t>Žirafák</a:t>
            </a:r>
            <a:r>
              <a:rPr lang="cs-CZ" dirty="0" smtClean="0"/>
              <a:t> umírající každých 5 sekund a jinou tropickou nemoc, žraloci-vegetariáni,, závodník Blesk </a:t>
            </a:r>
            <a:r>
              <a:rPr lang="cs-CZ" dirty="0" err="1" smtClean="0"/>
              <a:t>McQueen</a:t>
            </a:r>
            <a:r>
              <a:rPr lang="cs-CZ" dirty="0" smtClean="0"/>
              <a:t>, měkkosrdcatostí bubáci ve skříni, neodbytní oslíci, </a:t>
            </a:r>
            <a:r>
              <a:rPr lang="cs-CZ" dirty="0" err="1" smtClean="0"/>
              <a:t>oříškůlačné</a:t>
            </a:r>
            <a:r>
              <a:rPr lang="cs-CZ" dirty="0" smtClean="0"/>
              <a:t> veverky…Co mají společného? Kanonádu hlášek, perfektní animaci, </a:t>
            </a:r>
            <a:r>
              <a:rPr lang="cs-CZ" dirty="0" err="1" smtClean="0"/>
              <a:t>dechberoucí</a:t>
            </a:r>
            <a:r>
              <a:rPr lang="cs-CZ" dirty="0" smtClean="0"/>
              <a:t> barvy a happy end, který vás neurazí, spíš naopak…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Zpracování: charakteristika filmové a animované postavy (role výchozího textu je inspirativní)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8089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86374753"/>
              </p:ext>
            </p:extLst>
          </p:nvPr>
        </p:nvGraphicFramePr>
        <p:xfrm>
          <a:off x="2032000" y="719666"/>
          <a:ext cx="8636000" cy="478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8000"/>
                <a:gridCol w="4318000"/>
              </a:tblGrid>
              <a:tr h="624385">
                <a:tc>
                  <a:txBody>
                    <a:bodyPr/>
                    <a:lstStyle/>
                    <a:p>
                      <a:r>
                        <a:rPr lang="cs-CZ" dirty="0" smtClean="0"/>
                        <a:t>Udělení</a:t>
                      </a:r>
                      <a:r>
                        <a:rPr lang="cs-CZ" baseline="0" dirty="0" smtClean="0"/>
                        <a:t> 0 bodů v 1A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Penalizace na 1 bod v 1A</a:t>
                      </a:r>
                      <a:endParaRPr lang="cs-CZ" dirty="0"/>
                    </a:p>
                  </a:txBody>
                  <a:tcPr/>
                </a:tc>
              </a:tr>
              <a:tr h="1077705">
                <a:tc>
                  <a:txBody>
                    <a:bodyPr/>
                    <a:lstStyle/>
                    <a:p>
                      <a:r>
                        <a:rPr lang="cs-CZ" dirty="0" smtClean="0"/>
                        <a:t>Charakteristika učitele,</a:t>
                      </a:r>
                      <a:r>
                        <a:rPr lang="cs-CZ" baseline="0" dirty="0" smtClean="0"/>
                        <a:t> kamaráda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Charakteristika seriálové animované postavy (např. maxipes</a:t>
                      </a:r>
                      <a:r>
                        <a:rPr lang="cs-CZ" baseline="0" dirty="0" smtClean="0"/>
                        <a:t> Fík)</a:t>
                      </a:r>
                      <a:endParaRPr lang="cs-CZ" dirty="0"/>
                    </a:p>
                  </a:txBody>
                  <a:tcPr/>
                </a:tc>
              </a:tr>
              <a:tr h="2001453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Charakteristika filmové animované postavy, kterou nelze považovat</a:t>
                      </a:r>
                      <a:r>
                        <a:rPr lang="cs-CZ" baseline="0" dirty="0" smtClean="0"/>
                        <a:t> za prototyp humorné postavy (např. Alois </a:t>
                      </a:r>
                      <a:r>
                        <a:rPr lang="cs-CZ" baseline="0" dirty="0" err="1" smtClean="0"/>
                        <a:t>Nebel</a:t>
                      </a:r>
                      <a:r>
                        <a:rPr lang="cs-CZ" baseline="0" dirty="0" smtClean="0"/>
                        <a:t>)</a:t>
                      </a:r>
                      <a:endParaRPr lang="cs-CZ" dirty="0"/>
                    </a:p>
                  </a:txBody>
                  <a:tcPr/>
                </a:tc>
              </a:tr>
              <a:tr h="107770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Charakteristika několika filmových animovaných postav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4214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jsem poznal vaši matku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Zpracování: otcovo vyprávění adresované dětem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1618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80501675"/>
              </p:ext>
            </p:extLst>
          </p:nvPr>
        </p:nvGraphicFramePr>
        <p:xfrm>
          <a:off x="2032000" y="719666"/>
          <a:ext cx="81280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Udělení 0 bodů v 1A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Penalizace až na 1</a:t>
                      </a:r>
                      <a:r>
                        <a:rPr lang="cs-CZ" baseline="0" dirty="0" smtClean="0"/>
                        <a:t> bod v 1A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Vypravování nějakého zážitku, v němž nefiguruje muž a žena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Vypravování o seznámení otce a matky, které</a:t>
                      </a:r>
                      <a:r>
                        <a:rPr lang="cs-CZ" baseline="0" dirty="0" smtClean="0"/>
                        <a:t> je realizované v </a:t>
                      </a:r>
                      <a:r>
                        <a:rPr lang="cs-CZ" baseline="0" dirty="0" err="1" smtClean="0"/>
                        <a:t>er</a:t>
                      </a:r>
                      <a:r>
                        <a:rPr lang="cs-CZ" baseline="0" dirty="0" smtClean="0"/>
                        <a:t>-formě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Vypravování o seznámení</a:t>
                      </a:r>
                      <a:r>
                        <a:rPr lang="cs-CZ" baseline="0" dirty="0" smtClean="0"/>
                        <a:t> otce a matky, které nezohledňuje adresáta (děti)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Vypravování o seznámení homosexuálního</a:t>
                      </a:r>
                      <a:r>
                        <a:rPr lang="cs-CZ" baseline="0" dirty="0" smtClean="0"/>
                        <a:t> páru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Vypravování vycházející</a:t>
                      </a:r>
                      <a:r>
                        <a:rPr lang="cs-CZ" baseline="0" dirty="0" smtClean="0"/>
                        <a:t> ze seriálu </a:t>
                      </a:r>
                      <a:r>
                        <a:rPr lang="cs-CZ" i="1" baseline="0" dirty="0" smtClean="0"/>
                        <a:t>Jak jsem poznal vaši matku</a:t>
                      </a:r>
                      <a:endParaRPr lang="cs-CZ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Vypravování,</a:t>
                      </a:r>
                      <a:r>
                        <a:rPr lang="cs-CZ" baseline="0" dirty="0" smtClean="0"/>
                        <a:t> v němž slovo poznat je použitu ve </a:t>
                      </a:r>
                      <a:r>
                        <a:rPr lang="cs-CZ" i="1" baseline="0" dirty="0" smtClean="0"/>
                        <a:t>smyslu prokouknout, odhalit pravé já</a:t>
                      </a:r>
                      <a:endParaRPr lang="cs-CZ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5791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Neopakovatelná krása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VÝCHOZÍ TEXT</a:t>
            </a:r>
          </a:p>
          <a:p>
            <a:pPr marL="0" indent="0">
              <a:buNone/>
            </a:pPr>
            <a:r>
              <a:rPr lang="cs-CZ" dirty="0" smtClean="0"/>
              <a:t>Pomalu sestupuji níž a níž, snad až do samého nitra matky Země. Sem dolů paprsky slunce nedolétnou, s každým krokem je stále jasnější, že jeskynním vládcem je chlad. Můj dech se sráží v drobné stříbrné krystalky ledu. Temnota. Ticho. Tajemno. Strop je obsypaný drobnými i mohutnými krystalky…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ZPRACOVÁNÍ: líčení jedinečné, dosud neobjevené přírodní scenérie (funkce výchozího textu je inspirativní)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14402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2149048"/>
              </p:ext>
            </p:extLst>
          </p:nvPr>
        </p:nvGraphicFramePr>
        <p:xfrm>
          <a:off x="2032000" y="719666"/>
          <a:ext cx="8128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Udělení 0 bodů v 1A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Penalizace až na</a:t>
                      </a:r>
                      <a:r>
                        <a:rPr lang="cs-CZ" baseline="0" dirty="0" smtClean="0"/>
                        <a:t> 1 bod v 1A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Líčení gotické katedrály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Líčení známé přírodní scenerie</a:t>
                      </a:r>
                      <a:r>
                        <a:rPr lang="cs-CZ" baseline="0" dirty="0" smtClean="0"/>
                        <a:t> (např. Niagarské vodopády)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Líčení běžné destinace (např.</a:t>
                      </a:r>
                      <a:r>
                        <a:rPr lang="cs-CZ" baseline="0" dirty="0" smtClean="0"/>
                        <a:t> nekonkrétní ostrov v moři)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7631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Problematika 1B - útvar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Vypravování</a:t>
            </a:r>
            <a:r>
              <a:rPr lang="cs-CZ" dirty="0" smtClean="0"/>
              <a:t> – měli byste vytvořit text, který má zápletku, pointu, dějovost, dynamiku, přímou řeč. Text, v němž převládá popisný postup a který lze považovat za dějový popis, se hodnotí 1 bod. Musí být přítomna minimální zápletka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641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Úvaha/ úvahový text </a:t>
            </a:r>
            <a:r>
              <a:rPr lang="cs-CZ" dirty="0" smtClean="0"/>
              <a:t>– měli byste prokázat, že umíte použít základní strategie výstavby úvahy, nemusíte dospět k jasnému stanovisku. Jestli se v textu objeví aspoň jedna krátká pasáž založená na úvahovém postupu (dominantní je např. popisný postup), nemůžete dostat 0 bodů, ale můžete být penalizováni až na 1 bod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83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Zpráva </a:t>
            </a:r>
            <a:r>
              <a:rPr lang="cs-CZ" dirty="0" smtClean="0"/>
              <a:t>– podstatné znaky jsou věcnost, objektivita, dominantní je informační postup. Zpráva musí obsahovat základní informace: kdo, kdy, kde. Pokud neobsahuje, penalizace až na 1 bod. 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97947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Článek / libovolný text publicistického stylu </a:t>
            </a:r>
            <a:r>
              <a:rPr lang="cs-CZ" dirty="0" smtClean="0"/>
              <a:t>– pro tento typ zadání je podstatná orientace na adresáta. Připouští se i texty úvahového charakter</a:t>
            </a:r>
            <a:r>
              <a:rPr lang="cs-CZ" b="1" dirty="0" smtClean="0"/>
              <a:t>u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72201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Máte právo nahlédnout do své opravené práce</a:t>
            </a:r>
          </a:p>
          <a:p>
            <a:endParaRPr lang="cs-CZ" dirty="0"/>
          </a:p>
          <a:p>
            <a:r>
              <a:rPr lang="cs-CZ" dirty="0" smtClean="0"/>
              <a:t>30 bodů maximum</a:t>
            </a:r>
          </a:p>
          <a:p>
            <a:r>
              <a:rPr lang="cs-CZ" dirty="0" smtClean="0"/>
              <a:t>12 bodů pro minimum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5444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Článek s prvky fejetonu </a:t>
            </a:r>
            <a:r>
              <a:rPr lang="cs-CZ" dirty="0" smtClean="0"/>
              <a:t>– text by měl vykazovat prvky fejetonu (ironie, zlehčení situace, pointa, kombinace vyprávěcího a úvahového postupu). Článek bez prvků fejetonu se penalizuje až na 1 bod v závislosti na kvalitě textu a míře publicistiky. Stejný princip se uplatňuje i při hodnocení článku s prvky reportáže.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13540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Útvary administrativního stylu </a:t>
            </a:r>
            <a:r>
              <a:rPr lang="cs-CZ" dirty="0" smtClean="0"/>
              <a:t>– práce má vykazovat rysy textu určeného pro veřejný prostor (oslovení, jasná a přehledná struktura textu), text nesmí postrádat adresy, datum, místo (Praha 23. února 2016), oslovení, podpis. 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4040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Líčení – </a:t>
            </a:r>
            <a:r>
              <a:rPr lang="cs-CZ" dirty="0" smtClean="0"/>
              <a:t>jestli napíšete prostý popis, ne líčení (tj. chybí subjektivně zabarvené prvky), penalizace až na </a:t>
            </a:r>
            <a:r>
              <a:rPr lang="cs-CZ" smtClean="0"/>
              <a:t>1 bod.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7799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25 minut na přípravu vybraného tématu</a:t>
            </a:r>
          </a:p>
          <a:p>
            <a:r>
              <a:rPr lang="cs-CZ" dirty="0" smtClean="0"/>
              <a:t>Po 25 minutách SE MŮŽE začít psát do záznamového archu, tj. můžete dále pokračovat v psaní přípravy</a:t>
            </a:r>
          </a:p>
          <a:p>
            <a:r>
              <a:rPr lang="cs-CZ" dirty="0" smtClean="0"/>
              <a:t>Na psaní slohové práce je 90 minut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3599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funkčnosti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Text je tak dobře napsán, že by mohl být bez úprav otištěn, vydán, odeslán </a:t>
            </a:r>
          </a:p>
          <a:p>
            <a:r>
              <a:rPr lang="cs-CZ" dirty="0" smtClean="0"/>
              <a:t>5 bodů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6246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Čtenářský komfort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Vztahuje se na kritéria 2A, 2B, 3A, 3B</a:t>
            </a:r>
          </a:p>
          <a:p>
            <a:r>
              <a:rPr lang="cs-CZ" dirty="0" smtClean="0"/>
              <a:t>Míra úsilí, které musí učitel vynaložit, aby přečetl a pochopil, co chcete sdělit</a:t>
            </a:r>
          </a:p>
          <a:p>
            <a:r>
              <a:rPr lang="cs-CZ" dirty="0" smtClean="0"/>
              <a:t>Míra pravopisných chyby, vyspělost argumentace, čitelnost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2789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250</a:t>
            </a:r>
            <a:r>
              <a:rPr lang="cs-CZ" dirty="0" smtClean="0"/>
              <a:t> – 200 slov</a:t>
            </a:r>
          </a:p>
          <a:p>
            <a:r>
              <a:rPr lang="cs-CZ" dirty="0" smtClean="0"/>
              <a:t>200 slov a </a:t>
            </a:r>
            <a:r>
              <a:rPr lang="cs-CZ" b="1" dirty="0" smtClean="0"/>
              <a:t>plně funkční text </a:t>
            </a:r>
            <a:r>
              <a:rPr lang="cs-CZ" dirty="0" smtClean="0"/>
              <a:t>– žádná penalizace</a:t>
            </a:r>
          </a:p>
          <a:p>
            <a:r>
              <a:rPr lang="cs-CZ" dirty="0" smtClean="0"/>
              <a:t>199 slov = text nesplnil rozsah -----0 bodů, tj.  NEUSPĚLI JSTE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9405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 slovo: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Spojky</a:t>
            </a:r>
          </a:p>
          <a:p>
            <a:r>
              <a:rPr lang="cs-CZ" dirty="0" smtClean="0"/>
              <a:t>Předložky</a:t>
            </a:r>
          </a:p>
          <a:p>
            <a:r>
              <a:rPr lang="cs-CZ" dirty="0" smtClean="0"/>
              <a:t>Zájmena </a:t>
            </a:r>
          </a:p>
          <a:p>
            <a:r>
              <a:rPr lang="cs-CZ" dirty="0" smtClean="0"/>
              <a:t>Citoslovce – ach ouvej = 2 slova</a:t>
            </a:r>
          </a:p>
          <a:p>
            <a:r>
              <a:rPr lang="cs-CZ" dirty="0" smtClean="0"/>
              <a:t>Zkratky a zkratková slova – JAMU = 1 slovo, Čedok = 1 slovo</a:t>
            </a:r>
          </a:p>
          <a:p>
            <a:r>
              <a:rPr lang="cs-CZ" dirty="0" smtClean="0"/>
              <a:t>Víceslovná vlastní jména a názvy – Petr Novák = 1 slovo, Velké Pavlovice = 1 slovo</a:t>
            </a:r>
          </a:p>
          <a:p>
            <a:r>
              <a:rPr lang="cs-CZ" dirty="0" smtClean="0"/>
              <a:t>Číslovky – 5 lidí = 2 sova, sedm set dvacet korun = 2 slova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9347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6115" y="1825625"/>
            <a:ext cx="11640456" cy="4351338"/>
          </a:xfrm>
        </p:spPr>
        <p:txBody>
          <a:bodyPr/>
          <a:lstStyle/>
          <a:p>
            <a:r>
              <a:rPr lang="cs-CZ" dirty="0" smtClean="0"/>
              <a:t>Rozepsané datum – 23. února 2016 = 1 slovo, Velké Pavlovice 23. února 2016 = 2 slova</a:t>
            </a:r>
          </a:p>
          <a:p>
            <a:r>
              <a:rPr lang="cs-CZ" dirty="0" smtClean="0"/>
              <a:t>Adresy – </a:t>
            </a:r>
            <a:r>
              <a:rPr lang="cs-CZ" dirty="0" smtClean="0">
                <a:hlinkClick r:id="rId2"/>
              </a:rPr>
              <a:t>pepa@seznam.cz</a:t>
            </a:r>
            <a:r>
              <a:rPr lang="cs-CZ" dirty="0" smtClean="0"/>
              <a:t> = 1 slovo, Máchova 20 = 1 slovo, 170 00  Praha 7-Holešovice = 1 slovo</a:t>
            </a:r>
          </a:p>
          <a:p>
            <a:r>
              <a:rPr lang="cs-CZ" dirty="0" smtClean="0"/>
              <a:t>Složená přídavná jména – česko-anglický slovník = 2 slova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9156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1205</Words>
  <Application>Microsoft Office PowerPoint</Application>
  <PresentationFormat>Vlastní</PresentationFormat>
  <Paragraphs>130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Motiv Office</vt:lpstr>
      <vt:lpstr>Snímek 1</vt:lpstr>
      <vt:lpstr>Snímek 2</vt:lpstr>
      <vt:lpstr>Snímek 3</vt:lpstr>
      <vt:lpstr>Snímek 4</vt:lpstr>
      <vt:lpstr>Pojetí funkčnosti</vt:lpstr>
      <vt:lpstr>Čtenářský komfort</vt:lpstr>
      <vt:lpstr>ROZSAH</vt:lpstr>
      <vt:lpstr>Jedno slovo:</vt:lpstr>
      <vt:lpstr>Snímek 9</vt:lpstr>
      <vt:lpstr>Funkce výchozího textu</vt:lpstr>
      <vt:lpstr>Začlenění výchozího textu (u vyprávění, líčení)</vt:lpstr>
      <vt:lpstr>Snímek 12</vt:lpstr>
      <vt:lpstr>Kritéria hodnocení</vt:lpstr>
      <vt:lpstr>Snímek 14</vt:lpstr>
      <vt:lpstr>Snímek 15</vt:lpstr>
      <vt:lpstr>Snímek 16</vt:lpstr>
      <vt:lpstr>Kritérium 2A, hrubé chyby</vt:lpstr>
      <vt:lpstr>Snímek 18</vt:lpstr>
      <vt:lpstr>Malé chyby;   2 malé chyby = 1 hrubá</vt:lpstr>
      <vt:lpstr>Příklady při hodnocení 1A</vt:lpstr>
      <vt:lpstr>Snímek 21</vt:lpstr>
      <vt:lpstr>Snímek 22</vt:lpstr>
      <vt:lpstr>Snímek 23</vt:lpstr>
      <vt:lpstr>Snímek 24</vt:lpstr>
      <vt:lpstr>Snímek 25</vt:lpstr>
      <vt:lpstr>Problematika 1B - útvar</vt:lpstr>
      <vt:lpstr>Snímek 27</vt:lpstr>
      <vt:lpstr>Snímek 28</vt:lpstr>
      <vt:lpstr>Snímek 29</vt:lpstr>
      <vt:lpstr>Snímek 30</vt:lpstr>
      <vt:lpstr>Snímek 31</vt:lpstr>
      <vt:lpstr>Snímek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Míchalová</dc:creator>
  <cp:lastModifiedBy> </cp:lastModifiedBy>
  <cp:revision>10</cp:revision>
  <dcterms:created xsi:type="dcterms:W3CDTF">2016-02-22T18:09:34Z</dcterms:created>
  <dcterms:modified xsi:type="dcterms:W3CDTF">2016-05-19T07:39:10Z</dcterms:modified>
</cp:coreProperties>
</file>